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519" autoAdjust="0"/>
  </p:normalViewPr>
  <p:slideViewPr>
    <p:cSldViewPr>
      <p:cViewPr varScale="1">
        <p:scale>
          <a:sx n="74" d="100"/>
          <a:sy n="74" d="100"/>
        </p:scale>
        <p:origin x="153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1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27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16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5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4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7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BB8-CB1F-42ED-9B52-D2D17E0E403B}" type="datetimeFigureOut">
              <a:rPr lang="ru-RU" smtClean="0"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D072-BC76-4B33-8148-D804F527902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61843"/>
              </p:ext>
            </p:extLst>
          </p:nvPr>
        </p:nvGraphicFramePr>
        <p:xfrm>
          <a:off x="465098" y="818581"/>
          <a:ext cx="9217024" cy="5728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065"/>
                <a:gridCol w="2748615"/>
                <a:gridCol w="3096344"/>
              </a:tblGrid>
              <a:tr h="3029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УСТРОЙСТВА САМООБСЛУЖИВАНИЯ СБЕРБАНКА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СИСТЕМУ СБЕРБАНК ОНЛ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  <a:effectLst/>
                        </a:rPr>
                        <a:t>@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ЙН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 anchor="ctr" anchorCtr="1"/>
                </a:tc>
              </a:tr>
              <a:tr h="201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НАЛИЧНЫМИ ДЕНЬГАМИ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КАРТОЙ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4409934">
                <a:tc>
                  <a:txBody>
                    <a:bodyPr/>
                    <a:lstStyle/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«ПЛАТЕЖИ НАЛИЧНЫМИ»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ПО ИНН»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7204194692»</a:t>
                      </a:r>
                      <a:endParaRPr lang="en-US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Выберите для</a:t>
                      </a: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оплаты</a:t>
                      </a:r>
                      <a:r>
                        <a:rPr lang="en-US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cap="all" dirty="0" smtClean="0">
                          <a:solidFill>
                            <a:srgbClr val="00703C"/>
                          </a:solidFill>
                        </a:rPr>
                        <a:t>Школа иностранных языков Либерти (оплата за конкурс)</a:t>
                      </a:r>
                      <a:endParaRPr lang="ru-RU" sz="800" b="0" cap="all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Ознакомьтесь с условиями приема платежа наличными и 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«СОГЛАСЕН»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 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плательщика»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  Значение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«НАЗНАЧЕНИЕ ПЛАТЕЖА» </a:t>
                      </a:r>
                      <a:r>
                        <a:rPr lang="ru-RU" sz="800" b="1" dirty="0" smtClean="0">
                          <a:effectLst/>
                        </a:rPr>
                        <a:t>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  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«Название учреждения»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 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«Назначение платежа» – доп информация по платежу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  Введите паспортные данные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Убедитесь в правильности информации на экране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1" u="none" dirty="0" smtClean="0">
                          <a:solidFill>
                            <a:srgbClr val="FF0000"/>
                          </a:solidFill>
                          <a:effectLst/>
                        </a:rPr>
                        <a:t>ВНИМАНИЕ!</a:t>
                      </a:r>
                      <a:r>
                        <a:rPr lang="ru-RU" sz="800" b="1" u="non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800" b="1" u="none" dirty="0" smtClean="0">
                          <a:solidFill>
                            <a:srgbClr val="FF0000"/>
                          </a:solidFill>
                          <a:effectLst/>
                        </a:rPr>
                        <a:t>БАНКОМАТ НЕ ВЫДАЕТ СДАЧУ!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i="0" u="none" dirty="0" smtClean="0">
                          <a:effectLst/>
                        </a:rPr>
                        <a:t>Если</a:t>
                      </a:r>
                      <a:r>
                        <a:rPr lang="ru-RU" sz="800" i="0" u="none" baseline="0" dirty="0" smtClean="0">
                          <a:effectLst/>
                        </a:rPr>
                        <a:t> внесенная сумма превышает стоимость оплачиваемых услуг, Вы можете перечислить остаток на счет вашего мобильного телефона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1" i="0" u="none" baseline="0" dirty="0" smtClean="0">
                          <a:solidFill>
                            <a:srgbClr val="FF0000"/>
                          </a:solidFill>
                          <a:effectLst/>
                        </a:rPr>
                        <a:t>УСЛУГА ДЛЯ СДАЧИ ЗАПОЛНЯЕТСЯ ДАЖЕ ЕСЛИ ВНОСИТЕ СУММУ ДЕНЕЖНЫХ СРЕДСТВ БЕЗ СДАЧИ!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Вашего оператора сотовой связи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«НОМЕР ТЕЛЕФОНА» - «ПРОДОЛЖИТЬ»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«ОПЛАТИТЬ»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Внесите денежные средства в приемник в сумме, соответствующей сумме платежа (или незначительно больше, кратно 10 рублям).</a:t>
                      </a:r>
                      <a:r>
                        <a:rPr lang="ru-RU" sz="800" dirty="0" smtClean="0">
                          <a:effectLst/>
                        </a:rPr>
                        <a:t> Принимаются купюры достоинством 10, 50, 100, 500, 1000, 5000 рублей.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0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одну из следующих функций: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     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«ОТМЕНА»</a:t>
                      </a:r>
                    </a:p>
                    <a:p>
                      <a:pPr marL="352425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 В РАЗМЕРЕ ПРИНЯТОЙ СУММЫ»</a:t>
                      </a:r>
                    </a:p>
                    <a:p>
                      <a:pPr marL="352425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«ДОЛОЖИТЬ КУПЮРУ»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16.       Получите 2 чека: 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       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17.</a:t>
                      </a:r>
                      <a:r>
                        <a:rPr lang="ru-RU" sz="800" b="1" baseline="0" dirty="0" smtClean="0">
                          <a:effectLst/>
                        </a:rPr>
                        <a:t>     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marL="352425" indent="-171450" algn="l">
                        <a:buFontTx/>
                        <a:buChar char="-"/>
                      </a:pP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Вставьте карту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«ПИН-КОД»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ПЛАТЕЖИ И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ПЕРЕВОДЫ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7204194692»</a:t>
                      </a:r>
                      <a:endParaRPr lang="en-US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Выберите для</a:t>
                      </a: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оплаты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cap="all" dirty="0" smtClean="0">
                          <a:solidFill>
                            <a:srgbClr val="00703C"/>
                          </a:solidFill>
                        </a:rPr>
                        <a:t>Школа иностранных языков Либерти (оплата за конкурс)</a:t>
                      </a:r>
                      <a:endParaRPr lang="ru-RU" sz="800" b="0" cap="all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 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плательщика» - «ПРОДОЛЖИТЬ»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 Значение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«НАЗНАЧЕНИЕ ПЛАТЕЖА» </a:t>
                      </a:r>
                      <a:r>
                        <a:rPr lang="ru-RU" sz="800" b="1" dirty="0" smtClean="0">
                          <a:effectLst/>
                        </a:rPr>
                        <a:t>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«Название учреждения»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«Назначение платежа» – доп информация по платежу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 Введите паспортные данные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Ознакомьтесь с детализацией платежа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«ОПЛАТИТЬ»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«НАПЕЧАТАТЬ ЧЕК»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Получите чек с информацией о принятом  платеже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чеке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lvl="0" algn="l"/>
                      <a:endParaRPr lang="ru-RU" sz="800" b="0" dirty="0" smtClean="0"/>
                    </a:p>
                    <a:p>
                      <a:pPr algn="l"/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Откройте сайт Сбербанка 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</a:rPr>
                        <a:t>www.sberbank.ru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Перейдите на страницу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«Сбербанк Онлайн»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«ИДЕНТИФИКАТОР ПОЛЬЗОВАТЕЛЯ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ИЛИ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ЛОГИН»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«ПАРОЛЬ»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«ПЛАТЕЖИ И ПЕРЕВОДЫ»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 строке поиска задайте поиск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по ИНН«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7204194692»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Выберите для</a:t>
                      </a:r>
                      <a:r>
                        <a:rPr lang="ru-RU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оплаты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cap="all" dirty="0" smtClean="0">
                          <a:solidFill>
                            <a:srgbClr val="00703C"/>
                          </a:solidFill>
                        </a:rPr>
                        <a:t>Школа иностранных языков Либерти (оплата за конкурс)</a:t>
                      </a:r>
                      <a:endParaRPr lang="ru-RU" sz="800" b="0" cap="all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800" b="1" dirty="0" smtClean="0"/>
                        <a:t>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«КАРТА СПИСАНИЯ»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плательщика» -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ДАЛЕЕ</a:t>
                      </a:r>
                      <a:endParaRPr lang="en-US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«НАЗНАЧЕНИЕ ПЛАТЕЖА» </a:t>
                      </a:r>
                      <a:r>
                        <a:rPr lang="ru-RU" sz="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«Название учреждения»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«Назначение платежа» – доп информация по платежу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паспортные данные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Убедитесь в правильности информации на экране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«СУММУ»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Ознакомьтесь с детализацией платежа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«ПОДТВЕРДИТЬ ПО SMS»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Введите для подтверждения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ПАРОЛЬ ИЗ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SMS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МОБИЛЬНОЕ ПРИЛОЖЕНИЕ СБЕРБАНК ОНЛАЙН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Перейдите в раздел 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ПЛАТЕЖИ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Выберите 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ОСТАЛЬНОЕ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строке поиска введите ИНН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7204194692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Выберите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иностранных языков Либерти (оплата за конкурс)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плательщика»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 Значение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 «НАЗНАЧЕНИЕ ПЛАТЕЖА» </a:t>
                      </a:r>
                      <a:r>
                        <a:rPr lang="ru-RU" sz="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  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«Название учреждения»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   Введите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«Назначение платежа» – доп информация по платежу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   </a:t>
                      </a:r>
                      <a:r>
                        <a:rPr lang="ru-RU" sz="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Введите паспортные данные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Убедитесь в правильности появившейся на экране информации -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  Введите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«СУММУ» 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   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8624" y="116632"/>
            <a:ext cx="7992888" cy="792088"/>
          </a:xfrm>
        </p:spPr>
        <p:txBody>
          <a:bodyPr>
            <a:noAutofit/>
          </a:bodyPr>
          <a:lstStyle/>
          <a:p>
            <a:r>
              <a:rPr lang="ru-RU" sz="1800" b="1" cap="all" dirty="0" smtClean="0">
                <a:solidFill>
                  <a:srgbClr val="00703C"/>
                </a:solidFill>
              </a:rPr>
              <a:t>Памятка по оплате услуг</a:t>
            </a:r>
          </a:p>
          <a:p>
            <a:r>
              <a:rPr lang="ru-RU" sz="1600" b="1" cap="all" dirty="0">
                <a:solidFill>
                  <a:srgbClr val="00703C"/>
                </a:solidFill>
              </a:rPr>
              <a:t>НОЧУ ДОДВ "Школа иностранных языков Либерти</a:t>
            </a:r>
            <a:r>
              <a:rPr lang="ru-RU" sz="1600" b="1" cap="all" dirty="0" smtClean="0">
                <a:solidFill>
                  <a:srgbClr val="00703C"/>
                </a:solidFill>
              </a:rPr>
              <a:t>" </a:t>
            </a:r>
            <a:r>
              <a:rPr lang="ru-RU" sz="1600" b="1" cap="all" dirty="0">
                <a:solidFill>
                  <a:srgbClr val="00703C"/>
                </a:solidFill>
              </a:rPr>
              <a:t>(оплата за </a:t>
            </a:r>
            <a:r>
              <a:rPr lang="ru-RU" sz="1600" b="1" cap="all" dirty="0" smtClean="0">
                <a:solidFill>
                  <a:srgbClr val="00703C"/>
                </a:solidFill>
              </a:rPr>
              <a:t>конкурс)</a:t>
            </a:r>
            <a:endParaRPr lang="ru-RU" sz="1500" b="1" cap="all" dirty="0">
              <a:solidFill>
                <a:srgbClr val="00703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47134"/>
              </p:ext>
            </p:extLst>
          </p:nvPr>
        </p:nvGraphicFramePr>
        <p:xfrm>
          <a:off x="219930" y="188640"/>
          <a:ext cx="1296144" cy="32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Точечный рисунок" r:id="rId3" imgW="7430537" imgH="1933333" progId="Paint.Picture">
                  <p:embed/>
                </p:oleObj>
              </mc:Choice>
              <mc:Fallback>
                <p:oleObj name="Точечный рисунок" r:id="rId3" imgW="7430537" imgH="19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930" y="188640"/>
                        <a:ext cx="1296144" cy="32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6724019" y="4221088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39921" y="4509120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9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594</Words>
  <Application>Microsoft Office PowerPoint</Application>
  <PresentationFormat>Лист A4 (210x297 мм)</PresentationFormat>
  <Paragraphs>88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Точечный рисунок</vt:lpstr>
      <vt:lpstr>Презентация PowerPoint</vt:lpstr>
    </vt:vector>
  </TitlesOfParts>
  <Company>ЗСБ СБРФ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 Вячеслав Владимирович</dc:creator>
  <cp:lastModifiedBy>user</cp:lastModifiedBy>
  <cp:revision>83</cp:revision>
  <cp:lastPrinted>2020-01-15T06:43:15Z</cp:lastPrinted>
  <dcterms:created xsi:type="dcterms:W3CDTF">2015-02-18T06:14:00Z</dcterms:created>
  <dcterms:modified xsi:type="dcterms:W3CDTF">2020-01-15T06:53:55Z</dcterms:modified>
</cp:coreProperties>
</file>